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9" r:id="rId1"/>
  </p:sldMasterIdLst>
  <p:sldIdLst>
    <p:sldId id="257" r:id="rId2"/>
    <p:sldId id="260" r:id="rId3"/>
    <p:sldId id="279" r:id="rId4"/>
    <p:sldId id="280" r:id="rId5"/>
    <p:sldId id="258" r:id="rId6"/>
    <p:sldId id="259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81" r:id="rId20"/>
    <p:sldId id="275" r:id="rId21"/>
    <p:sldId id="276" r:id="rId22"/>
    <p:sldId id="277" r:id="rId23"/>
    <p:sldId id="278" r:id="rId2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4" autoAdjust="0"/>
    <p:restoredTop sz="94660"/>
  </p:normalViewPr>
  <p:slideViewPr>
    <p:cSldViewPr snapToGrid="0">
      <p:cViewPr varScale="1">
        <p:scale>
          <a:sx n="86" d="100"/>
          <a:sy n="86" d="100"/>
        </p:scale>
        <p:origin x="-102" y="-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D0BA2-EC97-407A-A412-9CFC28879958}" type="datetimeFigureOut">
              <a:rPr lang="en-US" smtClean="0"/>
              <a:pPr/>
              <a:t>1/19/2021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F9EB6-A929-413A-836D-0CE66F4FFFA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8646822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D0BA2-EC97-407A-A412-9CFC28879958}" type="datetimeFigureOut">
              <a:rPr lang="en-US" smtClean="0"/>
              <a:pPr/>
              <a:t>1/19/2021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F9EB6-A929-413A-836D-0CE66F4FFFA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6512968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D0BA2-EC97-407A-A412-9CFC28879958}" type="datetimeFigureOut">
              <a:rPr lang="en-US" smtClean="0"/>
              <a:pPr/>
              <a:t>1/19/2021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F9EB6-A929-413A-836D-0CE66F4FFFA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7584191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D0BA2-EC97-407A-A412-9CFC28879958}" type="datetimeFigureOut">
              <a:rPr lang="en-US" smtClean="0"/>
              <a:pPr/>
              <a:t>1/19/2021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F9EB6-A929-413A-836D-0CE66F4FFFA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936687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D0BA2-EC97-407A-A412-9CFC28879958}" type="datetimeFigureOut">
              <a:rPr lang="en-US" smtClean="0"/>
              <a:pPr/>
              <a:t>1/19/2021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F9EB6-A929-413A-836D-0CE66F4FFFA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27511666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D0BA2-EC97-407A-A412-9CFC28879958}" type="datetimeFigureOut">
              <a:rPr lang="en-US" smtClean="0"/>
              <a:pPr/>
              <a:t>1/19/2021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F9EB6-A929-413A-836D-0CE66F4FFFA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918478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D0BA2-EC97-407A-A412-9CFC28879958}" type="datetimeFigureOut">
              <a:rPr lang="en-US" smtClean="0"/>
              <a:pPr/>
              <a:t>1/19/2021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F9EB6-A929-413A-836D-0CE66F4FFFA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1148784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D0BA2-EC97-407A-A412-9CFC28879958}" type="datetimeFigureOut">
              <a:rPr lang="en-US" smtClean="0"/>
              <a:pPr/>
              <a:t>1/19/2021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F9EB6-A929-413A-836D-0CE66F4FFFA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93747548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D0BA2-EC97-407A-A412-9CFC28879958}" type="datetimeFigureOut">
              <a:rPr lang="en-US" smtClean="0"/>
              <a:pPr/>
              <a:t>1/19/2021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F9EB6-A929-413A-836D-0CE66F4FFFA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059698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D0BA2-EC97-407A-A412-9CFC28879958}" type="datetimeFigureOut">
              <a:rPr lang="en-US" smtClean="0"/>
              <a:pPr/>
              <a:t>1/19/2021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F9EB6-A929-413A-836D-0CE66F4FFFA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7565951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D0BA2-EC97-407A-A412-9CFC28879958}" type="datetimeFigureOut">
              <a:rPr lang="en-US" smtClean="0"/>
              <a:pPr/>
              <a:t>1/19/2021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F9EB6-A929-413A-836D-0CE66F4FFFA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8555898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D0BA2-EC97-407A-A412-9CFC28879958}" type="datetimeFigureOut">
              <a:rPr lang="en-US" smtClean="0"/>
              <a:pPr/>
              <a:t>1/19/2021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F9EB6-A929-413A-836D-0CE66F4FFFA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5490401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D0BA2-EC97-407A-A412-9CFC28879958}" type="datetimeFigureOut">
              <a:rPr lang="en-US" smtClean="0"/>
              <a:pPr/>
              <a:t>1/19/2021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F9EB6-A929-413A-836D-0CE66F4FFFA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0800901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D0BA2-EC97-407A-A412-9CFC28879958}" type="datetimeFigureOut">
              <a:rPr lang="en-US" smtClean="0"/>
              <a:pPr/>
              <a:t>1/19/2021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F9EB6-A929-413A-836D-0CE66F4FFFA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8454670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D0BA2-EC97-407A-A412-9CFC28879958}" type="datetimeFigureOut">
              <a:rPr lang="en-US" smtClean="0"/>
              <a:pPr/>
              <a:t>1/19/2021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F9EB6-A929-413A-836D-0CE66F4FFFA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5480667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D0BA2-EC97-407A-A412-9CFC28879958}" type="datetimeFigureOut">
              <a:rPr lang="en-US" smtClean="0"/>
              <a:pPr/>
              <a:t>1/19/2021</a:t>
            </a:fld>
            <a:endParaRPr lang="en-US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F9EB6-A929-413A-836D-0CE66F4FFFA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7053852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D0BA2-EC97-407A-A412-9CFC28879958}" type="datetimeFigureOut">
              <a:rPr lang="en-US" smtClean="0"/>
              <a:pPr/>
              <a:t>1/19/2021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F9EB6-A929-413A-836D-0CE66F4FFFA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2492490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310D0BA2-EC97-407A-A412-9CFC28879958}" type="datetimeFigureOut">
              <a:rPr lang="en-US" smtClean="0"/>
              <a:pPr/>
              <a:t>1/19/2021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8F9EB6-A929-413A-836D-0CE66F4FFFA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36087690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2" r:id="rId3"/>
    <p:sldLayoutId id="2147483723" r:id="rId4"/>
    <p:sldLayoutId id="2147483724" r:id="rId5"/>
    <p:sldLayoutId id="2147483725" r:id="rId6"/>
    <p:sldLayoutId id="2147483726" r:id="rId7"/>
    <p:sldLayoutId id="2147483727" r:id="rId8"/>
    <p:sldLayoutId id="2147483728" r:id="rId9"/>
    <p:sldLayoutId id="2147483729" r:id="rId10"/>
    <p:sldLayoutId id="2147483730" r:id="rId11"/>
    <p:sldLayoutId id="2147483731" r:id="rId12"/>
    <p:sldLayoutId id="2147483732" r:id="rId13"/>
    <p:sldLayoutId id="2147483733" r:id="rId14"/>
    <p:sldLayoutId id="2147483734" r:id="rId15"/>
    <p:sldLayoutId id="2147483735" r:id="rId16"/>
    <p:sldLayoutId id="2147483736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Развјни поремећај кукова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75201" y="1269147"/>
            <a:ext cx="8946541" cy="5465482"/>
          </a:xfrm>
        </p:spPr>
        <p:txBody>
          <a:bodyPr>
            <a:normAutofit fontScale="92500" lnSpcReduction="10000"/>
          </a:bodyPr>
          <a:lstStyle/>
          <a:p>
            <a:r>
              <a:rPr lang="sr-Cyrl-RS" dirty="0" smtClean="0"/>
              <a:t>Урођено неправилно развијен кук</a:t>
            </a:r>
            <a:endParaRPr lang="en-US" dirty="0" smtClean="0"/>
          </a:p>
          <a:p>
            <a:r>
              <a:rPr lang="sr-Cyrl-RS" dirty="0" smtClean="0"/>
              <a:t>Динамичан процес</a:t>
            </a:r>
          </a:p>
          <a:p>
            <a:r>
              <a:rPr lang="sr-Cyrl-RS" dirty="0" smtClean="0"/>
              <a:t>Сложена болест, непознате етиологије</a:t>
            </a:r>
          </a:p>
          <a:p>
            <a:r>
              <a:rPr lang="sr-Cyrl-RS" b="1" u="sng" dirty="0" smtClean="0">
                <a:solidFill>
                  <a:srgbClr val="FF0000"/>
                </a:solidFill>
              </a:rPr>
              <a:t>Теорије:</a:t>
            </a:r>
          </a:p>
          <a:p>
            <a:r>
              <a:rPr lang="sr-Cyrl-RS" dirty="0" smtClean="0"/>
              <a:t>Филогенетска:несавршеност човека у односу на усправан положај</a:t>
            </a:r>
          </a:p>
          <a:p>
            <a:r>
              <a:rPr lang="sr-Cyrl-RS" dirty="0" smtClean="0"/>
              <a:t>Механичка ( карлична презентација, олигохидрамнион,близаначка трудноћа...</a:t>
            </a:r>
          </a:p>
          <a:p>
            <a:r>
              <a:rPr lang="sr-Cyrl-RS" b="1" u="sng" dirty="0" smtClean="0">
                <a:solidFill>
                  <a:srgbClr val="FF0000"/>
                </a:solidFill>
              </a:rPr>
              <a:t>Фактори ризика:</a:t>
            </a:r>
          </a:p>
          <a:p>
            <a:r>
              <a:rPr lang="sr-Cyrl-RS" dirty="0"/>
              <a:t>р</a:t>
            </a:r>
            <a:r>
              <a:rPr lang="sr-Cyrl-RS" dirty="0" smtClean="0"/>
              <a:t>асна позадина</a:t>
            </a:r>
          </a:p>
          <a:p>
            <a:r>
              <a:rPr lang="sr-Cyrl-RS" dirty="0" smtClean="0"/>
              <a:t>Генетска позадина</a:t>
            </a:r>
            <a:r>
              <a:rPr lang="en-US" dirty="0" smtClean="0"/>
              <a:t> </a:t>
            </a:r>
            <a:r>
              <a:rPr lang="sr-Cyrl-RS" dirty="0" smtClean="0"/>
              <a:t>ген</a:t>
            </a:r>
            <a:r>
              <a:rPr lang="en-US" dirty="0" smtClean="0"/>
              <a:t>CX1CR3</a:t>
            </a:r>
            <a:r>
              <a:rPr lang="sr-Cyrl-RS" dirty="0" smtClean="0"/>
              <a:t> се сматра оговорним, наслеђивање капсуларне еластичности</a:t>
            </a:r>
          </a:p>
          <a:p>
            <a:r>
              <a:rPr lang="sr-Cyrl-RS" dirty="0"/>
              <a:t>и</a:t>
            </a:r>
            <a:r>
              <a:rPr lang="sr-Cyrl-RS" dirty="0" smtClean="0"/>
              <a:t>нтраутерусни положај</a:t>
            </a:r>
          </a:p>
          <a:p>
            <a:r>
              <a:rPr lang="sr-Cyrl-RS" dirty="0"/>
              <a:t>п</a:t>
            </a:r>
            <a:r>
              <a:rPr lang="sr-Cyrl-RS" dirty="0" smtClean="0"/>
              <a:t>ол </a:t>
            </a:r>
          </a:p>
          <a:p>
            <a:r>
              <a:rPr lang="sr-Cyrl-RS" dirty="0" smtClean="0"/>
              <a:t>прворођеност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0337162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Галеацијев знак</a:t>
            </a:r>
            <a:r>
              <a:rPr lang="en-US" dirty="0" smtClean="0"/>
              <a:t> ( </a:t>
            </a:r>
            <a:r>
              <a:rPr lang="en-US" dirty="0" err="1" smtClean="0"/>
              <a:t>Gaelazzi</a:t>
            </a:r>
            <a:r>
              <a:rPr lang="en-US" dirty="0" smtClean="0"/>
              <a:t> </a:t>
            </a:r>
            <a:r>
              <a:rPr lang="en-US" dirty="0" err="1" smtClean="0"/>
              <a:t>znak</a:t>
            </a:r>
            <a:r>
              <a:rPr lang="en-US" dirty="0" smtClean="0"/>
              <a:t> )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30689" y="1973943"/>
            <a:ext cx="7433635" cy="449942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8611542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sz="2400" dirty="0" smtClean="0"/>
              <a:t>Тренделбургов знак</a:t>
            </a:r>
            <a:r>
              <a:rPr lang="en-US" sz="2400" dirty="0" smtClean="0"/>
              <a:t> </a:t>
            </a:r>
            <a:r>
              <a:rPr lang="sr-Cyrl-RS" sz="2400" dirty="0" smtClean="0"/>
              <a:t>– спуштање карлице на страни здрваг кука када се болесник ослони на болесну ногу а здраву подигне од подлоге /слабост адуктура, </a:t>
            </a:r>
            <a:r>
              <a:rPr lang="en-US" sz="2400" dirty="0" err="1" smtClean="0"/>
              <a:t>m.gluteus</a:t>
            </a:r>
            <a:r>
              <a:rPr lang="en-US" sz="2400" dirty="0" smtClean="0"/>
              <a:t> med</a:t>
            </a:r>
            <a:r>
              <a:rPr lang="sr-Cyrl-RS" sz="2400" dirty="0" smtClean="0"/>
              <a:t>/ </a:t>
            </a:r>
            <a:br>
              <a:rPr lang="sr-Cyrl-RS" sz="2400" dirty="0" smtClean="0"/>
            </a:br>
            <a:r>
              <a:rPr lang="sr-Cyrl-RS" sz="2400" dirty="0" smtClean="0"/>
              <a:t>- каснији узраст</a:t>
            </a:r>
            <a:br>
              <a:rPr lang="sr-Cyrl-RS" sz="2400" dirty="0" smtClean="0"/>
            </a:br>
            <a:r>
              <a:rPr lang="sr-Cyrl-RS" sz="2400" dirty="0" smtClean="0"/>
              <a:t>- неспецифичан знак</a:t>
            </a:r>
            <a:endParaRPr lang="en-US" sz="24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63632" y="1830893"/>
            <a:ext cx="4920343" cy="549175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2518423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Даља дијагностика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Cyrl-RS" dirty="0" smtClean="0">
                <a:solidFill>
                  <a:srgbClr val="FF0000"/>
                </a:solidFill>
              </a:rPr>
              <a:t>Ултрасонографија-у породилишту и другом месецу</a:t>
            </a:r>
          </a:p>
          <a:p>
            <a:r>
              <a:rPr lang="sr-Cyrl-RS" dirty="0" smtClean="0">
                <a:solidFill>
                  <a:srgbClr val="FF0000"/>
                </a:solidFill>
              </a:rPr>
              <a:t>Радиографија</a:t>
            </a:r>
          </a:p>
          <a:p>
            <a:r>
              <a:rPr lang="sr-Cyrl-RS" dirty="0" smtClean="0"/>
              <a:t>Аратрографија</a:t>
            </a:r>
          </a:p>
          <a:p>
            <a:r>
              <a:rPr lang="sr-Cyrl-RS" dirty="0" smtClean="0"/>
              <a:t>Скенер</a:t>
            </a:r>
          </a:p>
          <a:p>
            <a:r>
              <a:rPr lang="sr-Cyrl-RS" dirty="0" smtClean="0"/>
              <a:t>НМР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0651430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898596"/>
          </a:xfrm>
        </p:spPr>
        <p:txBody>
          <a:bodyPr/>
          <a:lstStyle/>
          <a:p>
            <a:r>
              <a:rPr lang="sr-Cyrl-RS" b="1" dirty="0" smtClean="0">
                <a:solidFill>
                  <a:srgbClr val="FF0000"/>
                </a:solidFill>
              </a:rPr>
              <a:t>Ултразвучни преглед</a:t>
            </a:r>
            <a:r>
              <a:rPr lang="sr-Cyrl-RS" dirty="0" smtClean="0"/>
              <a:t/>
            </a:r>
            <a:br>
              <a:rPr lang="sr-Cyrl-RS" dirty="0" smtClean="0"/>
            </a:br>
            <a:r>
              <a:rPr lang="sr-Cyrl-RS" sz="2400" dirty="0" smtClean="0"/>
              <a:t>алфа угао-</a:t>
            </a:r>
            <a:r>
              <a:rPr lang="sr-Latn-RS" sz="2400" dirty="0" smtClean="0"/>
              <a:t> ko</a:t>
            </a:r>
            <a:r>
              <a:rPr lang="sr-Cyrl-RS" sz="2400" dirty="0" smtClean="0"/>
              <a:t>штано покривање </a:t>
            </a:r>
            <a:br>
              <a:rPr lang="sr-Cyrl-RS" sz="2400" dirty="0" smtClean="0"/>
            </a:br>
            <a:r>
              <a:rPr lang="sr-Cyrl-RS" sz="2400" dirty="0" smtClean="0"/>
              <a:t>бета угао-хрскавичаво покривање</a:t>
            </a:r>
            <a:r>
              <a:rPr lang="sr-Cyrl-RS" dirty="0" smtClean="0"/>
              <a:t/>
            </a:r>
            <a:br>
              <a:rPr lang="sr-Cyrl-RS" dirty="0" smtClean="0"/>
            </a:br>
            <a:endParaRPr lang="en-US" dirty="0"/>
          </a:p>
        </p:txBody>
      </p:sp>
      <p:pic>
        <p:nvPicPr>
          <p:cNvPr id="8" name="Picture 4" descr="01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283" y="2589750"/>
            <a:ext cx="2967946" cy="3956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 descr="Резултат слика за razvojni poreme'aj kuka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9056" y="2662238"/>
            <a:ext cx="5874831" cy="3883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6182470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Радиографија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268884" y="1758873"/>
            <a:ext cx="7296030" cy="509912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7866263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756283" y="2213728"/>
            <a:ext cx="5531374" cy="42161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6327852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Cyrl-RS" dirty="0" smtClean="0"/>
              <a:t>НМР-процена успеха лечења</a:t>
            </a:r>
          </a:p>
          <a:p>
            <a:r>
              <a:rPr lang="sr-Cyrl-RS" dirty="0" smtClean="0"/>
              <a:t>ЦТ</a:t>
            </a:r>
          </a:p>
          <a:p>
            <a:r>
              <a:rPr lang="sr-Cyrl-RS" dirty="0" smtClean="0"/>
              <a:t>Артрографија</a:t>
            </a:r>
          </a:p>
          <a:p>
            <a:r>
              <a:rPr lang="sr-Cyrl-RS" dirty="0" smtClean="0"/>
              <a:t>Веома се ретко користе и у каснијем узрасту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94979797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5130" y="336604"/>
            <a:ext cx="9404723" cy="1400530"/>
          </a:xfrm>
        </p:spPr>
        <p:txBody>
          <a:bodyPr/>
          <a:lstStyle/>
          <a:p>
            <a:r>
              <a:rPr lang="sr-Cyrl-RS" dirty="0" smtClean="0"/>
              <a:t>Лечење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Cyrl-RS" dirty="0" smtClean="0">
                <a:latin typeface="Times New Roman" pitchFamily="18" charset="0"/>
                <a:cs typeface="Arial" charset="0"/>
              </a:rPr>
              <a:t>Превенција развоја РПК</a:t>
            </a:r>
          </a:p>
          <a:p>
            <a:r>
              <a:rPr lang="sr-Cyrl-RS" dirty="0" smtClean="0">
                <a:latin typeface="Times New Roman" pitchFamily="18" charset="0"/>
                <a:cs typeface="Arial" charset="0"/>
              </a:rPr>
              <a:t>Уколико се ултразвучним прегледом</a:t>
            </a:r>
          </a:p>
          <a:p>
            <a:pPr>
              <a:buNone/>
            </a:pPr>
            <a:r>
              <a:rPr lang="sr-Cyrl-RS" dirty="0" smtClean="0">
                <a:latin typeface="Times New Roman" pitchFamily="18" charset="0"/>
                <a:cs typeface="Arial" charset="0"/>
              </a:rPr>
              <a:t> докаже нормалано развијен кук</a:t>
            </a:r>
          </a:p>
          <a:p>
            <a:pPr>
              <a:buNone/>
            </a:pPr>
            <a:r>
              <a:rPr lang="sr-Cyrl-RS" dirty="0" smtClean="0">
                <a:latin typeface="Times New Roman" pitchFamily="18" charset="0"/>
                <a:cs typeface="Arial" charset="0"/>
              </a:rPr>
              <a:t>није потребан широк повој</a:t>
            </a:r>
            <a:endParaRPr lang="en-US" dirty="0" smtClean="0"/>
          </a:p>
          <a:p>
            <a:endParaRPr lang="en-US" dirty="0"/>
          </a:p>
        </p:txBody>
      </p:sp>
      <p:pic>
        <p:nvPicPr>
          <p:cNvPr id="4" name="Picture 4" descr="01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0171" y="500831"/>
            <a:ext cx="5953352" cy="605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71451767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Павликови каишеви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822775" y="2052638"/>
            <a:ext cx="3508226" cy="419576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68810841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Кожна тракција са постепеним кружним ширењем</a:t>
            </a:r>
            <a:endParaRPr lang="en-US" dirty="0"/>
          </a:p>
        </p:txBody>
      </p:sp>
      <p:pic>
        <p:nvPicPr>
          <p:cNvPr id="4" name="Picture 4" descr="010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9713" y="2052638"/>
            <a:ext cx="5594349" cy="419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sz="2400" dirty="0" smtClean="0">
                <a:solidFill>
                  <a:srgbClr val="FF0000"/>
                </a:solidFill>
              </a:rPr>
              <a:t>Нестабилан кук </a:t>
            </a:r>
            <a:r>
              <a:rPr lang="sr-Cyrl-RS" sz="2400" dirty="0" smtClean="0"/>
              <a:t>лабовост или лезије унутар ацебулума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sr-Cyrl-RS" sz="2400" dirty="0" smtClean="0">
                <a:solidFill>
                  <a:srgbClr val="FF0000"/>
                </a:solidFill>
              </a:rPr>
              <a:t>Дисплазија</a:t>
            </a:r>
            <a:r>
              <a:rPr lang="sr-Cyrl-RS" sz="2400" dirty="0" smtClean="0"/>
              <a:t> згл.површине у концентричном додиру али постоје морфолошке промене на ацетабулуму или  делу бутне кости</a:t>
            </a:r>
            <a:br>
              <a:rPr lang="sr-Cyrl-RS" sz="2400" dirty="0" smtClean="0"/>
            </a:br>
            <a:r>
              <a:rPr lang="sr-Cyrl-RS" sz="2400" dirty="0" smtClean="0">
                <a:solidFill>
                  <a:srgbClr val="FF0000"/>
                </a:solidFill>
              </a:rPr>
              <a:t>Сублуксација</a:t>
            </a:r>
            <a:r>
              <a:rPr lang="en-US" sz="2400" dirty="0" smtClean="0"/>
              <a:t> </a:t>
            </a:r>
            <a:r>
              <a:rPr lang="sr-Cyrl-RS" sz="2400" dirty="0" smtClean="0"/>
              <a:t>постоји контакт зглобних површина али не концентичан</a:t>
            </a:r>
            <a:br>
              <a:rPr lang="sr-Cyrl-RS" sz="2400" dirty="0" smtClean="0"/>
            </a:br>
            <a:r>
              <a:rPr lang="sr-Cyrl-RS" sz="2400" dirty="0" smtClean="0">
                <a:solidFill>
                  <a:srgbClr val="FF0000"/>
                </a:solidFill>
              </a:rPr>
              <a:t>Луксација</a:t>
            </a:r>
            <a:r>
              <a:rPr lang="sr-Cyrl-RS" sz="2400" dirty="0" smtClean="0"/>
              <a:t> без контакта зглобних површина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03312" y="3172858"/>
            <a:ext cx="8946541" cy="3075541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25590" y="3172861"/>
            <a:ext cx="3595381" cy="313734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18171" y="3232676"/>
            <a:ext cx="3607591" cy="309956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44907765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sz="2400" dirty="0" smtClean="0"/>
              <a:t>Затворена ортопедска</a:t>
            </a:r>
            <a:r>
              <a:rPr lang="sr-Cyrl-RS" dirty="0" smtClean="0"/>
              <a:t> </a:t>
            </a:r>
            <a:r>
              <a:rPr lang="sr-Cyrl-RS" sz="2400" dirty="0" smtClean="0"/>
              <a:t>репозиција </a:t>
            </a:r>
            <a:br>
              <a:rPr lang="sr-Cyrl-RS" sz="2400" dirty="0" smtClean="0"/>
            </a:br>
            <a:r>
              <a:rPr lang="sr-Cyrl-RS" sz="2400" dirty="0" smtClean="0"/>
              <a:t>Имобилизација</a:t>
            </a:r>
            <a:r>
              <a:rPr lang="en-US" sz="2400" dirty="0" smtClean="0"/>
              <a:t>,, human position</a:t>
            </a:r>
            <a:r>
              <a:rPr lang="en-US" dirty="0" smtClean="0"/>
              <a:t>,,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175518" y="1301861"/>
            <a:ext cx="5102082" cy="485945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42708772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Мекоткивне операције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Cyrl-RS" dirty="0" smtClean="0"/>
              <a:t>Операција по Лудлофу</a:t>
            </a:r>
          </a:p>
          <a:p>
            <a:r>
              <a:rPr lang="sr-Cyrl-RS" dirty="0" smtClean="0"/>
              <a:t>(дезинсерција </a:t>
            </a:r>
            <a:r>
              <a:rPr lang="en-US" dirty="0" smtClean="0"/>
              <a:t>m. </a:t>
            </a:r>
            <a:r>
              <a:rPr lang="en-US" dirty="0" err="1" smtClean="0"/>
              <a:t>ileopsoasa</a:t>
            </a:r>
            <a:r>
              <a:rPr lang="en-US" dirty="0" smtClean="0"/>
              <a:t>, </a:t>
            </a:r>
            <a:endParaRPr lang="sr-Cyrl-RS" dirty="0" smtClean="0"/>
          </a:p>
          <a:p>
            <a:r>
              <a:rPr lang="sr-Cyrl-RS" dirty="0" smtClean="0"/>
              <a:t>Отварање зглоба</a:t>
            </a:r>
          </a:p>
          <a:p>
            <a:r>
              <a:rPr lang="sr-Cyrl-RS" dirty="0" smtClean="0"/>
              <a:t>Ресекција хипертрофичног лигамента (</a:t>
            </a:r>
            <a:r>
              <a:rPr lang="en-US" dirty="0" err="1" smtClean="0"/>
              <a:t>lig</a:t>
            </a:r>
            <a:r>
              <a:rPr lang="en-US" dirty="0" smtClean="0"/>
              <a:t> </a:t>
            </a:r>
            <a:r>
              <a:rPr lang="en-US" dirty="0" err="1" smtClean="0"/>
              <a:t>capitis</a:t>
            </a:r>
            <a:r>
              <a:rPr lang="en-US" dirty="0" smtClean="0"/>
              <a:t> </a:t>
            </a:r>
            <a:r>
              <a:rPr lang="en-US" dirty="0" err="1" smtClean="0"/>
              <a:t>femoris</a:t>
            </a:r>
            <a:r>
              <a:rPr lang="en-US" dirty="0" smtClean="0"/>
              <a:t>)</a:t>
            </a:r>
            <a:endParaRPr lang="sr-Cyrl-RS" dirty="0" smtClean="0"/>
          </a:p>
          <a:p>
            <a:r>
              <a:rPr lang="sr-Cyrl-RS" dirty="0" smtClean="0"/>
              <a:t>Уклањање пулвинара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95923022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sz="2400" dirty="0" smtClean="0"/>
              <a:t>Коштане операције( након 18. месеци старости )</a:t>
            </a:r>
            <a:r>
              <a:rPr lang="sr-Cyrl-RS" sz="4400" dirty="0" smtClean="0"/>
              <a:t/>
            </a:r>
            <a:br>
              <a:rPr lang="sr-Cyrl-RS" sz="4400" dirty="0" smtClean="0"/>
            </a:br>
            <a:r>
              <a:rPr lang="sr-Cyrl-RS" sz="2400" dirty="0" smtClean="0"/>
              <a:t>1.операције само на натколеници</a:t>
            </a:r>
            <a:br>
              <a:rPr lang="sr-Cyrl-RS" sz="2400" dirty="0" smtClean="0"/>
            </a:br>
            <a:r>
              <a:rPr lang="sr-Cyrl-RS" sz="2400" dirty="0" smtClean="0"/>
              <a:t>2.операције на карлици</a:t>
            </a:r>
            <a:br>
              <a:rPr lang="sr-Cyrl-RS" sz="2400" dirty="0" smtClean="0"/>
            </a:br>
            <a:r>
              <a:rPr lang="sr-Cyrl-RS" sz="2400" dirty="0" smtClean="0"/>
              <a:t>3.операције и на натколеници и карлици</a:t>
            </a:r>
            <a:r>
              <a:rPr lang="sr-Cyrl-RS" sz="4400" dirty="0" smtClean="0"/>
              <a:t/>
            </a:r>
            <a:br>
              <a:rPr lang="sr-Cyrl-RS" sz="4400" dirty="0" smtClean="0"/>
            </a:br>
            <a:endParaRPr lang="en-US" dirty="0"/>
          </a:p>
        </p:txBody>
      </p:sp>
      <p:pic>
        <p:nvPicPr>
          <p:cNvPr id="4" name="Picture 2" descr="Резултат слика за razvojni poremećaj kuka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27420"/>
            <a:ext cx="7354833" cy="442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354833" y="2027420"/>
            <a:ext cx="5030302" cy="442068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57897291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Комликације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Cyrl-RS" dirty="0" smtClean="0"/>
              <a:t>1.Асептична некроза главе бутне кости /постредукциони остеоходритс/</a:t>
            </a:r>
            <a:endParaRPr lang="en-US" dirty="0" smtClean="0"/>
          </a:p>
          <a:p>
            <a:r>
              <a:rPr lang="sr-Cyrl-RS" dirty="0" smtClean="0"/>
              <a:t>2.Релуксација</a:t>
            </a:r>
          </a:p>
          <a:p>
            <a:endParaRPr lang="sr-Cyrl-RS" dirty="0" smtClean="0"/>
          </a:p>
          <a:p>
            <a:r>
              <a:rPr lang="en-US" dirty="0" err="1" smtClean="0"/>
              <a:t>Све</a:t>
            </a:r>
            <a:r>
              <a:rPr lang="en-US" dirty="0" smtClean="0"/>
              <a:t> </a:t>
            </a:r>
            <a:r>
              <a:rPr lang="en-US" dirty="0" err="1" smtClean="0"/>
              <a:t>више</a:t>
            </a:r>
            <a:r>
              <a:rPr lang="en-US" dirty="0" smtClean="0"/>
              <a:t> </a:t>
            </a:r>
            <a:r>
              <a:rPr lang="en-US" dirty="0" err="1" smtClean="0"/>
              <a:t>се</a:t>
            </a:r>
            <a:r>
              <a:rPr lang="en-US" dirty="0" smtClean="0"/>
              <a:t> </a:t>
            </a:r>
            <a:r>
              <a:rPr lang="en-US" dirty="0" err="1" smtClean="0"/>
              <a:t>користи</a:t>
            </a:r>
            <a:r>
              <a:rPr lang="en-US" dirty="0" smtClean="0"/>
              <a:t> НМР у </a:t>
            </a:r>
            <a:r>
              <a:rPr lang="en-US" dirty="0" err="1" smtClean="0"/>
              <a:t>току</a:t>
            </a:r>
            <a:r>
              <a:rPr lang="en-US" dirty="0" smtClean="0"/>
              <a:t> и </a:t>
            </a:r>
            <a:r>
              <a:rPr lang="en-US" dirty="0" err="1" smtClean="0"/>
              <a:t>након</a:t>
            </a:r>
            <a:r>
              <a:rPr lang="en-US" dirty="0" smtClean="0"/>
              <a:t> </a:t>
            </a:r>
            <a:r>
              <a:rPr lang="en-US" dirty="0" err="1" smtClean="0"/>
              <a:t>лечења</a:t>
            </a:r>
            <a:r>
              <a:rPr lang="en-US" dirty="0" smtClean="0"/>
              <a:t> РПК </a:t>
            </a:r>
            <a:r>
              <a:rPr lang="en-US" dirty="0" err="1" smtClean="0"/>
              <a:t>ради</a:t>
            </a:r>
            <a:r>
              <a:rPr lang="en-US" dirty="0" smtClean="0"/>
              <a:t>:</a:t>
            </a:r>
          </a:p>
          <a:p>
            <a:r>
              <a:rPr lang="en-US" dirty="0" err="1" smtClean="0"/>
              <a:t>прецизне</a:t>
            </a:r>
            <a:r>
              <a:rPr lang="en-US" dirty="0" smtClean="0"/>
              <a:t> </a:t>
            </a:r>
            <a:r>
              <a:rPr lang="en-US" dirty="0" err="1" smtClean="0"/>
              <a:t>потврде</a:t>
            </a:r>
            <a:r>
              <a:rPr lang="en-US" dirty="0" smtClean="0"/>
              <a:t> </a:t>
            </a:r>
            <a:r>
              <a:rPr lang="en-US" dirty="0" err="1" smtClean="0"/>
              <a:t>концентичне</a:t>
            </a:r>
            <a:r>
              <a:rPr lang="en-US" dirty="0" smtClean="0"/>
              <a:t> </a:t>
            </a:r>
            <a:r>
              <a:rPr lang="en-US" dirty="0" err="1" smtClean="0"/>
              <a:t>репозиције</a:t>
            </a:r>
            <a:r>
              <a:rPr lang="en-US" dirty="0" smtClean="0"/>
              <a:t> </a:t>
            </a:r>
            <a:r>
              <a:rPr lang="en-US" dirty="0" err="1" smtClean="0"/>
              <a:t>главе</a:t>
            </a:r>
            <a:r>
              <a:rPr lang="en-US" dirty="0" smtClean="0"/>
              <a:t> </a:t>
            </a:r>
            <a:r>
              <a:rPr lang="en-US" dirty="0" err="1" smtClean="0"/>
              <a:t>бутне</a:t>
            </a:r>
            <a:r>
              <a:rPr lang="en-US" dirty="0" smtClean="0"/>
              <a:t> </a:t>
            </a:r>
            <a:r>
              <a:rPr lang="en-US" dirty="0" err="1" smtClean="0"/>
              <a:t>кости</a:t>
            </a:r>
            <a:endParaRPr lang="en-US" dirty="0" smtClean="0"/>
          </a:p>
          <a:p>
            <a:r>
              <a:rPr lang="en-US" dirty="0" err="1" smtClean="0"/>
              <a:t>процене</a:t>
            </a:r>
            <a:r>
              <a:rPr lang="en-US" dirty="0" smtClean="0"/>
              <a:t> </a:t>
            </a:r>
            <a:r>
              <a:rPr lang="en-US" dirty="0" err="1" smtClean="0"/>
              <a:t>перфузије</a:t>
            </a:r>
            <a:r>
              <a:rPr lang="en-US" dirty="0" smtClean="0"/>
              <a:t> </a:t>
            </a:r>
            <a:r>
              <a:rPr lang="en-US" dirty="0" err="1" smtClean="0"/>
              <a:t>главе</a:t>
            </a:r>
            <a:r>
              <a:rPr lang="en-US" dirty="0" smtClean="0"/>
              <a:t> </a:t>
            </a:r>
            <a:r>
              <a:rPr lang="en-US" dirty="0" err="1" smtClean="0"/>
              <a:t>бутне</a:t>
            </a:r>
            <a:r>
              <a:rPr lang="en-US" dirty="0" smtClean="0"/>
              <a:t> </a:t>
            </a:r>
            <a:r>
              <a:rPr lang="en-US" dirty="0" err="1" smtClean="0"/>
              <a:t>кости</a:t>
            </a:r>
            <a:r>
              <a:rPr lang="en-US" dirty="0" smtClean="0"/>
              <a:t>. ( </a:t>
            </a:r>
            <a:r>
              <a:rPr lang="en-US" dirty="0" err="1" smtClean="0"/>
              <a:t>процена</a:t>
            </a:r>
            <a:r>
              <a:rPr lang="en-US" dirty="0" smtClean="0"/>
              <a:t> </a:t>
            </a:r>
            <a:r>
              <a:rPr lang="en-US" dirty="0" err="1" smtClean="0"/>
              <a:t>настанка</a:t>
            </a:r>
            <a:r>
              <a:rPr lang="en-US" dirty="0" smtClean="0"/>
              <a:t> </a:t>
            </a:r>
            <a:r>
              <a:rPr lang="en-US" dirty="0" err="1" smtClean="0"/>
              <a:t>аваскуларне</a:t>
            </a:r>
            <a:r>
              <a:rPr lang="en-US" dirty="0" smtClean="0"/>
              <a:t> </a:t>
            </a:r>
            <a:r>
              <a:rPr lang="en-US" dirty="0" err="1" smtClean="0"/>
              <a:t>некрозе</a:t>
            </a:r>
            <a:r>
              <a:rPr lang="en-US" dirty="0" smtClean="0"/>
              <a:t> </a:t>
            </a:r>
            <a:r>
              <a:rPr lang="en-US" dirty="0" err="1" smtClean="0"/>
              <a:t>као</a:t>
            </a:r>
            <a:r>
              <a:rPr lang="en-US" dirty="0" smtClean="0"/>
              <a:t> </a:t>
            </a:r>
            <a:r>
              <a:rPr lang="en-US" dirty="0" err="1" smtClean="0"/>
              <a:t>главне</a:t>
            </a:r>
            <a:r>
              <a:rPr lang="en-US" dirty="0" smtClean="0"/>
              <a:t> и </a:t>
            </a:r>
            <a:r>
              <a:rPr lang="en-US" dirty="0" err="1" smtClean="0"/>
              <a:t>најопасније</a:t>
            </a:r>
            <a:r>
              <a:rPr lang="en-US" dirty="0" smtClean="0"/>
              <a:t> </a:t>
            </a:r>
            <a:r>
              <a:rPr lang="en-US" dirty="0" err="1" smtClean="0"/>
              <a:t>компликације</a:t>
            </a:r>
            <a:r>
              <a:rPr lang="en-US" dirty="0" smtClean="0"/>
              <a:t> </a:t>
            </a:r>
            <a:r>
              <a:rPr lang="en-US" dirty="0" err="1" smtClean="0"/>
              <a:t>лечења</a:t>
            </a:r>
            <a:r>
              <a:rPr lang="en-US" dirty="0" smtClean="0"/>
              <a:t> </a:t>
            </a:r>
            <a:r>
              <a:rPr lang="en-US" dirty="0" err="1" smtClean="0"/>
              <a:t>развојног</a:t>
            </a:r>
            <a:r>
              <a:rPr lang="en-US" dirty="0" smtClean="0"/>
              <a:t> </a:t>
            </a:r>
            <a:r>
              <a:rPr lang="en-US" dirty="0" err="1" smtClean="0"/>
              <a:t>поремећаја</a:t>
            </a:r>
            <a:r>
              <a:rPr lang="en-US" dirty="0" smtClean="0"/>
              <a:t> </a:t>
            </a:r>
            <a:r>
              <a:rPr lang="en-US" dirty="0" err="1" smtClean="0"/>
              <a:t>кука</a:t>
            </a:r>
            <a:r>
              <a:rPr lang="en-US" dirty="0" smtClean="0"/>
              <a:t>(3)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6237758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7368" y="101600"/>
            <a:ext cx="9404723" cy="1849438"/>
          </a:xfrm>
        </p:spPr>
        <p:txBody>
          <a:bodyPr/>
          <a:lstStyle/>
          <a:p>
            <a:r>
              <a:rPr lang="en-US" dirty="0"/>
              <a:t/>
            </a:r>
            <a:br>
              <a:rPr lang="en-US" dirty="0"/>
            </a:br>
            <a:r>
              <a:rPr lang="en-US" sz="2000" dirty="0" err="1">
                <a:solidFill>
                  <a:srgbClr val="FF0000"/>
                </a:solidFill>
              </a:rPr>
              <a:t>Patologija</a:t>
            </a:r>
            <a:r>
              <a:rPr lang="en-US" sz="2000" dirty="0">
                <a:solidFill>
                  <a:srgbClr val="FF0000"/>
                </a:solidFill>
              </a:rPr>
              <a:t> </a:t>
            </a:r>
            <a:r>
              <a:rPr lang="en-US" sz="2000" dirty="0" err="1">
                <a:solidFill>
                  <a:srgbClr val="FF0000"/>
                </a:solidFill>
              </a:rPr>
              <a:t>luksabilnog</a:t>
            </a:r>
            <a:r>
              <a:rPr lang="en-US" sz="2000" dirty="0">
                <a:solidFill>
                  <a:srgbClr val="FF0000"/>
                </a:solidFill>
              </a:rPr>
              <a:t> </a:t>
            </a:r>
            <a:r>
              <a:rPr lang="en-US" sz="2000" dirty="0" err="1">
                <a:solidFill>
                  <a:srgbClr val="FF0000"/>
                </a:solidFill>
              </a:rPr>
              <a:t>kuka</a:t>
            </a:r>
            <a:r>
              <a:rPr lang="en-US" sz="1800" dirty="0"/>
              <a:t>. </a:t>
            </a:r>
            <a:r>
              <a:rPr lang="en-US" sz="1800" dirty="0" err="1"/>
              <a:t>Kapsula</a:t>
            </a:r>
            <a:r>
              <a:rPr lang="en-US" sz="1800" dirty="0"/>
              <a:t> je </a:t>
            </a:r>
            <a:r>
              <a:rPr lang="en-US" sz="1800" dirty="0" err="1"/>
              <a:t>rastegnuta</a:t>
            </a:r>
            <a:r>
              <a:rPr lang="en-US" sz="1800" dirty="0"/>
              <a:t> </a:t>
            </a:r>
            <a:r>
              <a:rPr lang="en-US" sz="1800" dirty="0" err="1"/>
              <a:t>i</a:t>
            </a:r>
            <a:r>
              <a:rPr lang="en-US" sz="1800" dirty="0"/>
              <a:t> </a:t>
            </a:r>
            <a:r>
              <a:rPr lang="en-US" sz="1800" dirty="0" err="1"/>
              <a:t>veoma</a:t>
            </a:r>
            <a:r>
              <a:rPr lang="en-US" sz="1800" dirty="0"/>
              <a:t> </a:t>
            </a:r>
            <a:r>
              <a:rPr lang="en-US" sz="1800" dirty="0" err="1"/>
              <a:t>klimava</a:t>
            </a:r>
            <a:r>
              <a:rPr lang="en-US" sz="1800" dirty="0"/>
              <a:t>. </a:t>
            </a:r>
            <a:r>
              <a:rPr lang="en-US" sz="1800" dirty="0" err="1"/>
              <a:t>Ligamentum</a:t>
            </a:r>
            <a:r>
              <a:rPr lang="en-US" sz="1800" dirty="0"/>
              <a:t> </a:t>
            </a:r>
            <a:r>
              <a:rPr lang="en-US" sz="1800" dirty="0" err="1"/>
              <a:t>teres</a:t>
            </a:r>
            <a:r>
              <a:rPr lang="en-US" sz="1800" dirty="0"/>
              <a:t> je </a:t>
            </a:r>
            <a:r>
              <a:rPr lang="en-US" sz="1800" dirty="0" err="1"/>
              <a:t>značajno</a:t>
            </a:r>
            <a:r>
              <a:rPr lang="en-US" sz="1800" dirty="0"/>
              <a:t> </a:t>
            </a:r>
            <a:r>
              <a:rPr lang="en-US" sz="1800" dirty="0" err="1"/>
              <a:t>produžen</a:t>
            </a:r>
            <a:r>
              <a:rPr lang="en-US" sz="1800" dirty="0"/>
              <a:t>. Labrum je </a:t>
            </a:r>
            <a:r>
              <a:rPr lang="en-US" sz="1800" dirty="0" err="1"/>
              <a:t>definitivno</a:t>
            </a:r>
            <a:r>
              <a:rPr lang="en-US" sz="1800" dirty="0"/>
              <a:t> </a:t>
            </a:r>
            <a:r>
              <a:rPr lang="en-US" sz="1800" dirty="0" err="1"/>
              <a:t>evertiran</a:t>
            </a:r>
            <a:r>
              <a:rPr lang="en-US" sz="1800" dirty="0"/>
              <a:t>. Na </a:t>
            </a:r>
            <a:r>
              <a:rPr lang="en-US" sz="1800" dirty="0" err="1"/>
              <a:t>fibrokartilaginoznohijalinom</a:t>
            </a:r>
            <a:r>
              <a:rPr lang="en-US" sz="1800" dirty="0"/>
              <a:t> </a:t>
            </a:r>
            <a:r>
              <a:rPr lang="en-US" sz="1800" dirty="0" err="1"/>
              <a:t>spoju</a:t>
            </a:r>
            <a:r>
              <a:rPr lang="en-US" sz="1800" dirty="0"/>
              <a:t> </a:t>
            </a:r>
            <a:r>
              <a:rPr lang="en-US" sz="1800" dirty="0" err="1"/>
              <a:t>labruma</a:t>
            </a:r>
            <a:r>
              <a:rPr lang="en-US" sz="1800" dirty="0"/>
              <a:t> </a:t>
            </a:r>
            <a:r>
              <a:rPr lang="en-US" sz="1800" dirty="0" err="1"/>
              <a:t>sa</a:t>
            </a:r>
            <a:r>
              <a:rPr lang="en-US" sz="1800" dirty="0"/>
              <a:t> </a:t>
            </a:r>
            <a:r>
              <a:rPr lang="en-US" sz="1800" dirty="0" err="1"/>
              <a:t>acetabulumom</a:t>
            </a:r>
            <a:r>
              <a:rPr lang="en-US" sz="1800" dirty="0"/>
              <a:t> </a:t>
            </a:r>
            <a:r>
              <a:rPr lang="en-US" sz="1800" dirty="0" err="1"/>
              <a:t>mogu</a:t>
            </a:r>
            <a:r>
              <a:rPr lang="en-US" sz="1800" dirty="0"/>
              <a:t> </a:t>
            </a:r>
            <a:r>
              <a:rPr lang="en-US" sz="1800" dirty="0" err="1"/>
              <a:t>postojati</a:t>
            </a:r>
            <a:r>
              <a:rPr lang="en-US" sz="1800" dirty="0"/>
              <a:t> </a:t>
            </a:r>
            <a:r>
              <a:rPr lang="en-US" sz="1800" dirty="0" err="1"/>
              <a:t>inverzione</a:t>
            </a:r>
            <a:r>
              <a:rPr lang="en-US" sz="1800" dirty="0"/>
              <a:t> </a:t>
            </a:r>
            <a:r>
              <a:rPr lang="en-US" sz="1800" dirty="0" err="1"/>
              <a:t>hipertrofične</a:t>
            </a:r>
            <a:r>
              <a:rPr lang="en-US" sz="1800" dirty="0"/>
              <a:t> </a:t>
            </a:r>
            <a:r>
              <a:rPr lang="en-US" sz="1800" dirty="0" err="1"/>
              <a:t>promene</a:t>
            </a:r>
            <a:r>
              <a:rPr lang="en-US" sz="1800" dirty="0"/>
              <a:t>. </a:t>
            </a:r>
            <a:r>
              <a:rPr lang="en-US" sz="1800" dirty="0" err="1"/>
              <a:t>Glava</a:t>
            </a:r>
            <a:r>
              <a:rPr lang="en-US" sz="1800" dirty="0"/>
              <a:t> </a:t>
            </a:r>
            <a:r>
              <a:rPr lang="en-US" sz="1800" dirty="0" err="1"/>
              <a:t>butne</a:t>
            </a:r>
            <a:r>
              <a:rPr lang="en-US" sz="1800" dirty="0"/>
              <a:t> </a:t>
            </a:r>
            <a:r>
              <a:rPr lang="en-US" sz="1800" dirty="0" err="1"/>
              <a:t>kosti</a:t>
            </a:r>
            <a:r>
              <a:rPr lang="en-US" sz="1800" dirty="0"/>
              <a:t> </a:t>
            </a:r>
            <a:r>
              <a:rPr lang="en-US" sz="1800" dirty="0" smtClean="0"/>
              <a:t>je </a:t>
            </a:r>
            <a:r>
              <a:rPr lang="en-US" sz="1800" dirty="0" err="1" smtClean="0"/>
              <a:t>sferična</a:t>
            </a:r>
            <a:r>
              <a:rPr lang="en-US" sz="1800" dirty="0" smtClean="0"/>
              <a:t>.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09740" y="2342924"/>
            <a:ext cx="8792351" cy="419576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1560701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Ембриологија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Два</a:t>
            </a:r>
            <a:r>
              <a:rPr lang="en-US" dirty="0" smtClean="0"/>
              <a:t> </a:t>
            </a:r>
            <a:r>
              <a:rPr lang="en-US" dirty="0" err="1" smtClean="0"/>
              <a:t>периода</a:t>
            </a:r>
            <a:r>
              <a:rPr lang="en-US" dirty="0" smtClean="0"/>
              <a:t> у </a:t>
            </a:r>
            <a:r>
              <a:rPr lang="en-US" dirty="0" err="1" smtClean="0"/>
              <a:t>формирању</a:t>
            </a:r>
            <a:r>
              <a:rPr lang="en-US" dirty="0" smtClean="0"/>
              <a:t> </a:t>
            </a:r>
            <a:r>
              <a:rPr lang="en-US" dirty="0" err="1" smtClean="0"/>
              <a:t>кука</a:t>
            </a:r>
            <a:r>
              <a:rPr lang="en-US" dirty="0" smtClean="0"/>
              <a:t>: </a:t>
            </a:r>
          </a:p>
          <a:p>
            <a:r>
              <a:rPr lang="en-US" dirty="0" smtClean="0"/>
              <a:t>1.</a:t>
            </a:r>
            <a:r>
              <a:rPr lang="en-US" i="1" dirty="0" smtClean="0"/>
              <a:t>Период </a:t>
            </a:r>
            <a:r>
              <a:rPr lang="en-US" i="1" dirty="0" err="1" smtClean="0"/>
              <a:t>стварања</a:t>
            </a:r>
            <a:r>
              <a:rPr lang="en-US" dirty="0" smtClean="0"/>
              <a:t> </a:t>
            </a:r>
            <a:r>
              <a:rPr lang="en-US" dirty="0" err="1" smtClean="0"/>
              <a:t>кука</a:t>
            </a:r>
            <a:r>
              <a:rPr lang="en-US" dirty="0" smtClean="0"/>
              <a:t> ( </a:t>
            </a:r>
            <a:r>
              <a:rPr lang="en-US" dirty="0" err="1" smtClean="0"/>
              <a:t>до</a:t>
            </a:r>
            <a:r>
              <a:rPr lang="en-US" dirty="0" smtClean="0"/>
              <a:t> 10.гест. </a:t>
            </a:r>
            <a:r>
              <a:rPr lang="en-US" dirty="0" err="1" smtClean="0"/>
              <a:t>недеље</a:t>
            </a:r>
            <a:r>
              <a:rPr lang="en-US" dirty="0" smtClean="0"/>
              <a:t>)( У 11. </a:t>
            </a:r>
            <a:r>
              <a:rPr lang="en-US" dirty="0" err="1" smtClean="0"/>
              <a:t>недељи</a:t>
            </a:r>
            <a:r>
              <a:rPr lang="en-US" dirty="0" smtClean="0"/>
              <a:t> </a:t>
            </a:r>
            <a:r>
              <a:rPr lang="en-US" dirty="0" err="1" smtClean="0"/>
              <a:t>већ</a:t>
            </a:r>
            <a:r>
              <a:rPr lang="en-US" dirty="0" smtClean="0"/>
              <a:t> </a:t>
            </a:r>
            <a:r>
              <a:rPr lang="en-US" dirty="0" err="1" smtClean="0"/>
              <a:t>постоји</a:t>
            </a:r>
            <a:r>
              <a:rPr lang="en-US" dirty="0" smtClean="0"/>
              <a:t>  </a:t>
            </a:r>
            <a:r>
              <a:rPr lang="en-US" dirty="0" err="1" smtClean="0"/>
              <a:t>шупљина</a:t>
            </a:r>
            <a:r>
              <a:rPr lang="en-US" dirty="0" smtClean="0"/>
              <a:t> </a:t>
            </a:r>
            <a:r>
              <a:rPr lang="en-US" dirty="0" err="1" smtClean="0"/>
              <a:t>зглоба</a:t>
            </a:r>
            <a:r>
              <a:rPr lang="en-US" dirty="0" smtClean="0"/>
              <a:t>, </a:t>
            </a:r>
            <a:r>
              <a:rPr lang="en-US" dirty="0" err="1" smtClean="0"/>
              <a:t>капсула</a:t>
            </a:r>
            <a:r>
              <a:rPr lang="en-US" dirty="0" smtClean="0"/>
              <a:t>, </a:t>
            </a:r>
            <a:r>
              <a:rPr lang="en-US" dirty="0" err="1" smtClean="0"/>
              <a:t>лабрум</a:t>
            </a:r>
            <a:r>
              <a:rPr lang="en-US" dirty="0" smtClean="0"/>
              <a:t>, </a:t>
            </a:r>
            <a:r>
              <a:rPr lang="en-US" dirty="0" err="1" smtClean="0"/>
              <a:t>ligg</a:t>
            </a:r>
            <a:r>
              <a:rPr lang="en-US" dirty="0" smtClean="0"/>
              <a:t> </a:t>
            </a:r>
            <a:r>
              <a:rPr lang="en-US" dirty="0" err="1" smtClean="0"/>
              <a:t>teres</a:t>
            </a:r>
            <a:r>
              <a:rPr lang="en-US" dirty="0" smtClean="0"/>
              <a:t>.) и </a:t>
            </a:r>
            <a:r>
              <a:rPr lang="en-US" dirty="0" err="1" smtClean="0"/>
              <a:t>тада</a:t>
            </a:r>
            <a:r>
              <a:rPr lang="en-US" dirty="0" smtClean="0"/>
              <a:t> </a:t>
            </a:r>
            <a:r>
              <a:rPr lang="en-US" dirty="0" err="1" smtClean="0"/>
              <a:t>настају</a:t>
            </a:r>
            <a:r>
              <a:rPr lang="en-US" dirty="0" smtClean="0"/>
              <a:t> </a:t>
            </a:r>
            <a:r>
              <a:rPr lang="en-US" dirty="0" err="1" smtClean="0"/>
              <a:t>тешке</a:t>
            </a:r>
            <a:r>
              <a:rPr lang="en-US" dirty="0" smtClean="0"/>
              <a:t> </a:t>
            </a:r>
            <a:r>
              <a:rPr lang="en-US" dirty="0" err="1" smtClean="0"/>
              <a:t>малформације</a:t>
            </a:r>
            <a:r>
              <a:rPr lang="en-US" dirty="0" smtClean="0"/>
              <a:t> </a:t>
            </a:r>
            <a:r>
              <a:rPr lang="en-US" dirty="0" err="1" smtClean="0"/>
              <a:t>кука</a:t>
            </a:r>
            <a:r>
              <a:rPr lang="en-US" dirty="0" smtClean="0"/>
              <a:t>.  </a:t>
            </a:r>
          </a:p>
          <a:p>
            <a:r>
              <a:rPr lang="en-US" dirty="0" smtClean="0"/>
              <a:t>2.</a:t>
            </a:r>
            <a:r>
              <a:rPr lang="en-US" i="1" dirty="0" smtClean="0"/>
              <a:t>Период </a:t>
            </a:r>
            <a:r>
              <a:rPr lang="en-US" i="1" dirty="0" err="1" smtClean="0"/>
              <a:t>обликовања</a:t>
            </a:r>
            <a:r>
              <a:rPr lang="en-US" i="1" dirty="0" smtClean="0"/>
              <a:t> </a:t>
            </a:r>
            <a:r>
              <a:rPr lang="en-US" dirty="0" err="1" smtClean="0"/>
              <a:t>кука</a:t>
            </a:r>
            <a:r>
              <a:rPr lang="en-US" dirty="0" smtClean="0"/>
              <a:t>( </a:t>
            </a:r>
            <a:r>
              <a:rPr lang="en-US" dirty="0" err="1" smtClean="0"/>
              <a:t>након</a:t>
            </a:r>
            <a:r>
              <a:rPr lang="en-US" dirty="0" smtClean="0"/>
              <a:t> 11. </a:t>
            </a:r>
            <a:r>
              <a:rPr lang="en-US" dirty="0" err="1" smtClean="0"/>
              <a:t>недеље</a:t>
            </a:r>
            <a:r>
              <a:rPr lang="en-US" dirty="0" smtClean="0"/>
              <a:t>, </a:t>
            </a:r>
            <a:r>
              <a:rPr lang="en-US" dirty="0" err="1" smtClean="0"/>
              <a:t>блажи</a:t>
            </a:r>
            <a:r>
              <a:rPr lang="en-US" dirty="0" smtClean="0"/>
              <a:t> </a:t>
            </a:r>
            <a:r>
              <a:rPr lang="en-US" dirty="0" err="1" smtClean="0"/>
              <a:t>облик</a:t>
            </a:r>
            <a:r>
              <a:rPr lang="en-US" dirty="0" smtClean="0"/>
              <a:t> </a:t>
            </a:r>
            <a:r>
              <a:rPr lang="en-US" dirty="0" err="1" smtClean="0"/>
              <a:t>малформације</a:t>
            </a:r>
            <a:r>
              <a:rPr lang="en-US" dirty="0" smtClean="0"/>
              <a:t> </a:t>
            </a:r>
            <a:r>
              <a:rPr lang="en-US" dirty="0" err="1" smtClean="0"/>
              <a:t>кука</a:t>
            </a:r>
            <a:r>
              <a:rPr lang="en-US" dirty="0" smtClean="0"/>
              <a:t> )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Пренатална дијагностика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Cyrl-RS" dirty="0" smtClean="0"/>
              <a:t>Без наког већег значаја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0751396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Cyrl-RS" dirty="0" smtClean="0"/>
              <a:t>Дијагноза се поставља у породилишту</a:t>
            </a:r>
          </a:p>
          <a:p>
            <a:r>
              <a:rPr lang="sr-Cyrl-RS" u="sng" dirty="0" smtClean="0">
                <a:solidFill>
                  <a:srgbClr val="FF0000"/>
                </a:solidFill>
              </a:rPr>
              <a:t>Анамнеза:</a:t>
            </a:r>
            <a:endParaRPr lang="sr-Cyrl-RS" u="sng" dirty="0" smtClean="0"/>
          </a:p>
          <a:p>
            <a:r>
              <a:rPr lang="sr-Cyrl-RS" dirty="0" smtClean="0"/>
              <a:t>Фактори ризика</a:t>
            </a:r>
          </a:p>
          <a:p>
            <a:pPr>
              <a:buNone/>
            </a:pPr>
            <a:r>
              <a:rPr lang="sr-Cyrl-RS" dirty="0" smtClean="0"/>
              <a:t>/пол, раса, породична оптерећеност, прворођеност, карлична презентација, близаначка трудноћа.. /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726209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Клинички преглед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Cyrl-RS" dirty="0" smtClean="0"/>
              <a:t>Инспекција:</a:t>
            </a:r>
          </a:p>
          <a:p>
            <a:r>
              <a:rPr lang="sr-Cyrl-RS" dirty="0" smtClean="0"/>
              <a:t>Асиметрија препонских и глутеалних бразда</a:t>
            </a:r>
          </a:p>
          <a:p>
            <a:r>
              <a:rPr lang="sr-Cyrl-RS" dirty="0" smtClean="0"/>
              <a:t>Асиметрија феморалних бразда-</a:t>
            </a:r>
            <a:r>
              <a:rPr lang="sr-Cyrl-RS" dirty="0" smtClean="0">
                <a:solidFill>
                  <a:srgbClr val="FF0000"/>
                </a:solidFill>
              </a:rPr>
              <a:t>Петер-Бадеов знак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482138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sz="2800" dirty="0" smtClean="0">
                <a:solidFill>
                  <a:srgbClr val="FF0000"/>
                </a:solidFill>
              </a:rPr>
              <a:t>Палмен-Барловљев знак- </a:t>
            </a:r>
            <a:r>
              <a:rPr lang="sr-Cyrl-RS" sz="2800" dirty="0" smtClean="0"/>
              <a:t>лукасабилни знак </a:t>
            </a:r>
            <a:r>
              <a:rPr lang="sr-Cyrl-RS" dirty="0" smtClean="0"/>
              <a:t/>
            </a:r>
            <a:br>
              <a:rPr lang="sr-Cyrl-RS" dirty="0" smtClean="0"/>
            </a:br>
            <a:r>
              <a:rPr lang="sr-Cyrl-RS" sz="2400" dirty="0" smtClean="0">
                <a:solidFill>
                  <a:srgbClr val="FF0000"/>
                </a:solidFill>
              </a:rPr>
              <a:t>Ортоланијев знак</a:t>
            </a:r>
            <a:r>
              <a:rPr lang="sr-Cyrl-RS" sz="2400" dirty="0" smtClean="0"/>
              <a:t>-репонибилни знак</a:t>
            </a:r>
            <a:endParaRPr lang="en-US" sz="2400" dirty="0"/>
          </a:p>
        </p:txBody>
      </p:sp>
      <p:pic>
        <p:nvPicPr>
          <p:cNvPr id="4" name="Picture 2" descr="Резултат слика за razvojni poremećaj kuka,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5005" y="1908731"/>
            <a:ext cx="5506934" cy="49492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2125840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Ограничена абдукција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280600" y="2165684"/>
            <a:ext cx="6515057" cy="414803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05473173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66</TotalTime>
  <Words>335</Words>
  <Application>Microsoft Office PowerPoint</Application>
  <PresentationFormat>Custom</PresentationFormat>
  <Paragraphs>67</Paragraphs>
  <Slides>23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Ion</vt:lpstr>
      <vt:lpstr>Развјни поремећај кукова</vt:lpstr>
      <vt:lpstr>Нестабилан кук лабовост или лезије унутар ацебулума Дисплазија згл.површине у концентричном додиру али постоје морфолошке промене на ацетабулуму или  делу бутне кости Сублуксација постоји контакт зглобних површина али не концентичан Луксација без контакта зглобних површина </vt:lpstr>
      <vt:lpstr> Patologija luksabilnog kuka. Kapsula je rastegnuta i veoma klimava. Ligamentum teres je značajno produžen. Labrum je definitivno evertiran. Na fibrokartilaginoznohijalinom spoju labruma sa acetabulumom mogu postojati inverzione hipertrofične promene. Glava butne kosti je sferična.</vt:lpstr>
      <vt:lpstr>Ембриологија</vt:lpstr>
      <vt:lpstr>Пренатална дијагностика</vt:lpstr>
      <vt:lpstr>Slide 6</vt:lpstr>
      <vt:lpstr>Клинички преглед</vt:lpstr>
      <vt:lpstr>Палмен-Барловљев знак- лукасабилни знак  Ортоланијев знак-репонибилни знак</vt:lpstr>
      <vt:lpstr>Ограничена абдукција</vt:lpstr>
      <vt:lpstr>Галеацијев знак ( Gaelazzi znak )</vt:lpstr>
      <vt:lpstr>Тренделбургов знак – спуштање карлице на страни здрваг кука када се болесник ослони на болесну ногу а здраву подигне од подлоге /слабост адуктура, m.gluteus med/  - каснији узраст - неспецифичан знак</vt:lpstr>
      <vt:lpstr>Даља дијагностика</vt:lpstr>
      <vt:lpstr>Ултразвучни преглед алфа угао- koштано покривање  бета угао-хрскавичаво покривање </vt:lpstr>
      <vt:lpstr>Радиографија</vt:lpstr>
      <vt:lpstr>Slide 15</vt:lpstr>
      <vt:lpstr>Slide 16</vt:lpstr>
      <vt:lpstr>Лечење</vt:lpstr>
      <vt:lpstr>Павликови каишеви</vt:lpstr>
      <vt:lpstr>Кожна тракција са постепеним кружним ширењем</vt:lpstr>
      <vt:lpstr>Затворена ортопедска репозиција  Имобилизација,, human position,,</vt:lpstr>
      <vt:lpstr>Мекоткивне операције</vt:lpstr>
      <vt:lpstr>Коштане операције( након 18. месеци старости ) 1.операције само на натколеници 2.операције на карлици 3.операције и на натколеници и карлици </vt:lpstr>
      <vt:lpstr>Комликације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Milan</dc:creator>
  <cp:lastModifiedBy>Win7</cp:lastModifiedBy>
  <cp:revision>9</cp:revision>
  <dcterms:created xsi:type="dcterms:W3CDTF">2021-01-15T18:48:59Z</dcterms:created>
  <dcterms:modified xsi:type="dcterms:W3CDTF">2021-01-19T14:16:36Z</dcterms:modified>
</cp:coreProperties>
</file>